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10058400" cx="7772400"/>
  <p:notesSz cx="6858000" cy="9144000"/>
  <p:embeddedFontLst>
    <p:embeddedFont>
      <p:font typeface="Century Gothic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CenturyGothic-bold.fntdata"/><Relationship Id="rId12" Type="http://schemas.openxmlformats.org/officeDocument/2006/relationships/slide" Target="slides/slide8.xml"/><Relationship Id="rId34" Type="http://schemas.openxmlformats.org/officeDocument/2006/relationships/font" Target="fonts/CenturyGothic-regular.fntdata"/><Relationship Id="rId15" Type="http://schemas.openxmlformats.org/officeDocument/2006/relationships/slide" Target="slides/slide11.xml"/><Relationship Id="rId37" Type="http://schemas.openxmlformats.org/officeDocument/2006/relationships/font" Target="fonts/CenturyGothic-boldItalic.fntdata"/><Relationship Id="rId14" Type="http://schemas.openxmlformats.org/officeDocument/2006/relationships/slide" Target="slides/slide10.xml"/><Relationship Id="rId36" Type="http://schemas.openxmlformats.org/officeDocument/2006/relationships/font" Target="fonts/CenturyGothic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mmons.wikimedia.org/wiki/File:Meow.ogg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c5583efb9_0_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c5583efb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c5583efb9_0_3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c5583efb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3c61e9060_0_2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3c61e90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402614e1e_0_4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402614e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3c61e9060_0_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3c61e90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02614e1e_0_6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02614e1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https://commons.wikimedia.org/wiki/File:Meow.ogg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3c97f128e_0_4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3c97f12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c97f128e_0_9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c97f12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c97f128e_0_12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c97f128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3c97f128e_0_13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3c97f128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c97f128e_0_14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3c97f128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b9b8830fc_0_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b9b883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c97f128e_0_16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c97f128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c97f128e_0_1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c97f12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c97f128e_0_2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c97f128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c97f128e_0_23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c97f128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3c97f128e_0_27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3c97f128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02614e1e_0_10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02614e1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02614e1e_0_12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02614e1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3c97f128e_0_4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3c97f128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c97f128e_0_5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c97f128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c5583efb9_0_5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c5583efb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c5583efb9_0_27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c5583efb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9b8830fc_0_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9b8830f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9b8830fc_0_1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b9b8830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9b8830fc_0_3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9b8830f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5acfdb15_1_15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5acfdb1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3c97f128e_0_56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3c97f128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02614e1e_0_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02614e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Century Gothic"/>
              <a:buNone/>
              <a:defRPr sz="52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 sz="2800"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Droid Sans"/>
              <a:buNone/>
              <a:defRPr sz="3600">
                <a:latin typeface="Droid Sans"/>
                <a:ea typeface="Droid Sans"/>
                <a:cs typeface="Droid Sans"/>
                <a:sym typeface="Droid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roid Sans"/>
              <a:buNone/>
              <a:defRPr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ai2.appinventor.mit.edu/" TargetMode="External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ai2.appinventor.mit.ed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4803" r="2996" t="0"/>
          <a:stretch/>
        </p:blipFill>
        <p:spPr>
          <a:xfrm>
            <a:off x="0" y="4725328"/>
            <a:ext cx="7772400" cy="54092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64945" y="3729439"/>
            <a:ext cx="72426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Droid Sans"/>
                <a:ea typeface="Droid Sans"/>
                <a:cs typeface="Droid Sans"/>
                <a:sym typeface="Droid Sans"/>
              </a:rPr>
              <a:t>STEAM Camp Athens 2019 </a:t>
            </a:r>
            <a:endParaRPr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64950" y="1303653"/>
            <a:ext cx="7242600" cy="227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0"/>
              <a:t>Coding with </a:t>
            </a:r>
            <a:r>
              <a:rPr lang="en-GB" sz="8000">
                <a:latin typeface="Century Gothic"/>
                <a:ea typeface="Century Gothic"/>
                <a:cs typeface="Century Gothic"/>
                <a:sym typeface="Century Gothic"/>
              </a:rPr>
              <a:t>App Inventor</a:t>
            </a:r>
            <a:endParaRPr sz="80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62" y="3620101"/>
            <a:ext cx="7010027" cy="415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310350" y="616150"/>
            <a:ext cx="71517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In the top </a:t>
            </a:r>
            <a:r>
              <a:rPr i="1" lang="en-GB" sz="2400">
                <a:solidFill>
                  <a:schemeClr val="dk1"/>
                </a:solidFill>
              </a:rPr>
              <a:t>HorizontalArrangement</a:t>
            </a:r>
            <a:r>
              <a:rPr lang="en-GB" sz="2400">
                <a:solidFill>
                  <a:schemeClr val="dk1"/>
                </a:solidFill>
              </a:rPr>
              <a:t> add button and rename it </a:t>
            </a:r>
            <a:r>
              <a:rPr b="1" lang="en-GB" sz="2400">
                <a:solidFill>
                  <a:schemeClr val="dk1"/>
                </a:solidFill>
              </a:rPr>
              <a:t>ButtonCat</a:t>
            </a:r>
            <a:endParaRPr b="1"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Add a second button to the right of it and rename it </a:t>
            </a:r>
            <a:r>
              <a:rPr b="1" lang="en-GB" sz="2400">
                <a:solidFill>
                  <a:schemeClr val="dk1"/>
                </a:solidFill>
              </a:rPr>
              <a:t>ButtonDog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354112" y="4077416"/>
            <a:ext cx="1841700" cy="2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2"/>
          <p:cNvCxnSpPr>
            <a:stCxn id="129" idx="3"/>
          </p:cNvCxnSpPr>
          <p:nvPr/>
        </p:nvCxnSpPr>
        <p:spPr>
          <a:xfrm>
            <a:off x="2195812" y="4213766"/>
            <a:ext cx="2196000" cy="130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1" name="Google Shape;131;p22"/>
          <p:cNvSpPr/>
          <p:nvPr/>
        </p:nvSpPr>
        <p:spPr>
          <a:xfrm>
            <a:off x="6161166" y="4350249"/>
            <a:ext cx="869100" cy="46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2" name="Google Shape;132;p22"/>
          <p:cNvCxnSpPr>
            <a:stCxn id="129" idx="3"/>
          </p:cNvCxnSpPr>
          <p:nvPr/>
        </p:nvCxnSpPr>
        <p:spPr>
          <a:xfrm>
            <a:off x="2195812" y="4213766"/>
            <a:ext cx="1310400" cy="136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" name="Google Shape;133;p22"/>
          <p:cNvSpPr/>
          <p:nvPr/>
        </p:nvSpPr>
        <p:spPr>
          <a:xfrm>
            <a:off x="6161166" y="7218454"/>
            <a:ext cx="493800" cy="355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>
            <a:stCxn id="133" idx="0"/>
            <a:endCxn id="131" idx="2"/>
          </p:cNvCxnSpPr>
          <p:nvPr/>
        </p:nvCxnSpPr>
        <p:spPr>
          <a:xfrm flipH="1" rot="10800000">
            <a:off x="6408066" y="4818154"/>
            <a:ext cx="187500" cy="240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310350" y="518325"/>
            <a:ext cx="7151700" cy="3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Set the bottom </a:t>
            </a:r>
            <a:r>
              <a:rPr i="1" lang="en-GB" sz="2400">
                <a:solidFill>
                  <a:schemeClr val="dk1"/>
                </a:solidFill>
              </a:rPr>
              <a:t>HorizontalArrangement</a:t>
            </a:r>
            <a:r>
              <a:rPr lang="en-GB" sz="2400">
                <a:solidFill>
                  <a:schemeClr val="dk1"/>
                </a:solidFill>
              </a:rPr>
              <a:t> width to FillParent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A</a:t>
            </a:r>
            <a:r>
              <a:rPr lang="en-GB" sz="2400">
                <a:solidFill>
                  <a:schemeClr val="dk1"/>
                </a:solidFill>
              </a:rPr>
              <a:t>dd 4 labels and rename them: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Label</a:t>
            </a: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Cat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LabelCatVotes</a:t>
            </a:r>
            <a:endParaRPr b="1"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LabelDog</a:t>
            </a:r>
            <a:endParaRPr b="1"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LabelDogVotes</a:t>
            </a:r>
            <a:endParaRPr b="1"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28" y="4573025"/>
            <a:ext cx="6627796" cy="41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/>
          <p:nvPr/>
        </p:nvSpPr>
        <p:spPr>
          <a:xfrm>
            <a:off x="537473" y="6014664"/>
            <a:ext cx="1771800" cy="27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3"/>
          <p:cNvCxnSpPr>
            <a:stCxn id="141" idx="3"/>
          </p:cNvCxnSpPr>
          <p:nvPr/>
        </p:nvCxnSpPr>
        <p:spPr>
          <a:xfrm>
            <a:off x="2309273" y="6153714"/>
            <a:ext cx="1362600" cy="969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3"/>
          <p:cNvSpPr/>
          <p:nvPr/>
        </p:nvSpPr>
        <p:spPr>
          <a:xfrm>
            <a:off x="6123557" y="5911646"/>
            <a:ext cx="835800" cy="823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23"/>
          <p:cNvCxnSpPr>
            <a:stCxn id="141" idx="3"/>
          </p:cNvCxnSpPr>
          <p:nvPr/>
        </p:nvCxnSpPr>
        <p:spPr>
          <a:xfrm>
            <a:off x="2309273" y="6153714"/>
            <a:ext cx="841800" cy="9849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p23"/>
          <p:cNvCxnSpPr>
            <a:stCxn id="141" idx="3"/>
          </p:cNvCxnSpPr>
          <p:nvPr/>
        </p:nvCxnSpPr>
        <p:spPr>
          <a:xfrm>
            <a:off x="2309273" y="6153714"/>
            <a:ext cx="1961700" cy="10011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3"/>
          <p:cNvCxnSpPr>
            <a:stCxn id="141" idx="3"/>
          </p:cNvCxnSpPr>
          <p:nvPr/>
        </p:nvCxnSpPr>
        <p:spPr>
          <a:xfrm>
            <a:off x="2309273" y="6153714"/>
            <a:ext cx="2687400" cy="969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/>
          <p:nvPr/>
        </p:nvSpPr>
        <p:spPr>
          <a:xfrm>
            <a:off x="6023189" y="8188170"/>
            <a:ext cx="543900" cy="405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8" name="Google Shape;148;p23"/>
          <p:cNvCxnSpPr>
            <a:stCxn id="147" idx="0"/>
            <a:endCxn id="143" idx="2"/>
          </p:cNvCxnSpPr>
          <p:nvPr/>
        </p:nvCxnSpPr>
        <p:spPr>
          <a:xfrm flipH="1" rot="10800000">
            <a:off x="6295139" y="6735270"/>
            <a:ext cx="246300" cy="14529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" type="subTitle"/>
          </p:nvPr>
        </p:nvSpPr>
        <p:spPr>
          <a:xfrm>
            <a:off x="310350" y="512158"/>
            <a:ext cx="7151700" cy="3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Set </a:t>
            </a:r>
            <a:r>
              <a:rPr b="1" lang="en-GB" sz="2400">
                <a:solidFill>
                  <a:schemeClr val="dk1"/>
                </a:solidFill>
              </a:rPr>
              <a:t>LabelCat</a:t>
            </a:r>
            <a:r>
              <a:rPr lang="en-GB" sz="2400">
                <a:solidFill>
                  <a:schemeClr val="dk1"/>
                </a:solidFill>
              </a:rPr>
              <a:t> width to FillParent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Change the Text to "Cat Votes: "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Set </a:t>
            </a:r>
            <a:r>
              <a:rPr b="1" lang="en-GB" sz="2400">
                <a:solidFill>
                  <a:schemeClr val="dk1"/>
                </a:solidFill>
              </a:rPr>
              <a:t>LabelCatVotes</a:t>
            </a:r>
            <a:r>
              <a:rPr lang="en-GB" sz="2400">
                <a:solidFill>
                  <a:schemeClr val="dk1"/>
                </a:solidFill>
              </a:rPr>
              <a:t> width to FillParent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Change the Text to "0"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Set </a:t>
            </a:r>
            <a:r>
              <a:rPr b="1" lang="en-GB" sz="2400">
                <a:solidFill>
                  <a:schemeClr val="dk1"/>
                </a:solidFill>
              </a:rPr>
              <a:t>LabelDog</a:t>
            </a:r>
            <a:r>
              <a:rPr lang="en-GB" sz="2400">
                <a:solidFill>
                  <a:schemeClr val="dk1"/>
                </a:solidFill>
              </a:rPr>
              <a:t> width to FillParent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Change the Text to "Dog Votes: "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Set </a:t>
            </a:r>
            <a:r>
              <a:rPr b="1" lang="en-GB" sz="2400">
                <a:solidFill>
                  <a:schemeClr val="dk1"/>
                </a:solidFill>
              </a:rPr>
              <a:t>LabelDogVotes</a:t>
            </a:r>
            <a:r>
              <a:rPr lang="en-GB" sz="2400">
                <a:solidFill>
                  <a:schemeClr val="dk1"/>
                </a:solidFill>
              </a:rPr>
              <a:t> width to FillParent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Change the Text to "0"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389" y="4868222"/>
            <a:ext cx="6317626" cy="451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/>
          <p:nvPr/>
        </p:nvSpPr>
        <p:spPr>
          <a:xfrm>
            <a:off x="5610012" y="8200163"/>
            <a:ext cx="1060800" cy="83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24"/>
          <p:cNvCxnSpPr/>
          <p:nvPr/>
        </p:nvCxnSpPr>
        <p:spPr>
          <a:xfrm>
            <a:off x="5347538" y="7167725"/>
            <a:ext cx="337800" cy="103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57" name="Google Shape;157;p24"/>
          <p:cNvSpPr/>
          <p:nvPr/>
        </p:nvSpPr>
        <p:spPr>
          <a:xfrm>
            <a:off x="4348254" y="6301855"/>
            <a:ext cx="1060800" cy="83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00" y="3135491"/>
            <a:ext cx="5837801" cy="49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434700" y="494675"/>
            <a:ext cx="69030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Now we need to set up our app to play sounds.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Drag in 2 Player components from the Media drawer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980350" y="4874259"/>
            <a:ext cx="1787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" name="Google Shape;165;p25"/>
          <p:cNvCxnSpPr>
            <a:stCxn id="164" idx="3"/>
          </p:cNvCxnSpPr>
          <p:nvPr/>
        </p:nvCxnSpPr>
        <p:spPr>
          <a:xfrm>
            <a:off x="2768050" y="5067309"/>
            <a:ext cx="169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5"/>
          <p:cNvSpPr/>
          <p:nvPr/>
        </p:nvSpPr>
        <p:spPr>
          <a:xfrm>
            <a:off x="4438350" y="7651688"/>
            <a:ext cx="7146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3142050" y="8667575"/>
            <a:ext cx="3307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After you drag in the Players, they will appear here.</a:t>
            </a:r>
            <a:endParaRPr sz="2400"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68" name="Google Shape;168;p25"/>
          <p:cNvCxnSpPr>
            <a:stCxn id="167" idx="0"/>
            <a:endCxn id="166" idx="2"/>
          </p:cNvCxnSpPr>
          <p:nvPr/>
        </p:nvCxnSpPr>
        <p:spPr>
          <a:xfrm rot="10800000">
            <a:off x="4795650" y="8134175"/>
            <a:ext cx="0" cy="53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idx="1" type="subTitle"/>
          </p:nvPr>
        </p:nvSpPr>
        <p:spPr>
          <a:xfrm>
            <a:off x="434700" y="1671700"/>
            <a:ext cx="6903000" cy="28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First, rename </a:t>
            </a:r>
            <a:r>
              <a:rPr b="1" lang="en-GB" sz="2400">
                <a:solidFill>
                  <a:srgbClr val="000000"/>
                </a:solidFill>
              </a:rPr>
              <a:t>Player1</a:t>
            </a:r>
            <a:r>
              <a:rPr lang="en-GB" sz="2400">
                <a:solidFill>
                  <a:srgbClr val="000000"/>
                </a:solidFill>
              </a:rPr>
              <a:t> to </a:t>
            </a:r>
            <a:r>
              <a:rPr b="1" lang="en-GB" sz="2400">
                <a:solidFill>
                  <a:srgbClr val="000000"/>
                </a:solidFill>
              </a:rPr>
              <a:t>PlayerCat</a:t>
            </a:r>
            <a:r>
              <a:rPr lang="en-GB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In the Properties panel click on Source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GB" sz="2400">
                <a:solidFill>
                  <a:srgbClr val="000000"/>
                </a:solidFill>
              </a:rPr>
              <a:t>Choose cat.ogg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Next, rename </a:t>
            </a:r>
            <a:r>
              <a:rPr b="1" lang="en-GB" sz="2400">
                <a:solidFill>
                  <a:schemeClr val="dk1"/>
                </a:solidFill>
              </a:rPr>
              <a:t>Player2</a:t>
            </a:r>
            <a:r>
              <a:rPr lang="en-GB" sz="2400">
                <a:solidFill>
                  <a:schemeClr val="dk1"/>
                </a:solidFill>
              </a:rPr>
              <a:t> to </a:t>
            </a:r>
            <a:r>
              <a:rPr b="1" lang="en-GB" sz="2400">
                <a:solidFill>
                  <a:schemeClr val="dk1"/>
                </a:solidFill>
              </a:rPr>
              <a:t>PlayerDog</a:t>
            </a:r>
            <a:r>
              <a:rPr lang="en-GB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In the Properties panel click on Source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GB" sz="2400">
                <a:solidFill>
                  <a:schemeClr val="dk1"/>
                </a:solidFill>
              </a:rPr>
              <a:t>Choose dog.ogg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434700" y="230625"/>
            <a:ext cx="6903000" cy="12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set the sounds for the </a:t>
            </a:r>
            <a:r>
              <a:rPr b="1" lang="en-GB" sz="2400">
                <a:solidFill>
                  <a:srgbClr val="000000"/>
                </a:solidFill>
              </a:rPr>
              <a:t>Players</a:t>
            </a:r>
            <a:r>
              <a:rPr lang="en-GB" sz="2400">
                <a:solidFill>
                  <a:srgbClr val="000000"/>
                </a:solidFill>
              </a:rPr>
              <a:t>!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Find sounds for both animals, be sure they are .ogg files</a:t>
            </a:r>
            <a:endParaRPr sz="2400">
              <a:solidFill>
                <a:srgbClr val="000000"/>
              </a:solidFill>
            </a:endParaRPr>
          </a:p>
        </p:txBody>
      </p:sp>
      <p:grpSp>
        <p:nvGrpSpPr>
          <p:cNvPr id="175" name="Google Shape;175;p26"/>
          <p:cNvGrpSpPr/>
          <p:nvPr/>
        </p:nvGrpSpPr>
        <p:grpSpPr>
          <a:xfrm>
            <a:off x="635519" y="4575575"/>
            <a:ext cx="6501368" cy="4821987"/>
            <a:chOff x="568981" y="2494750"/>
            <a:chExt cx="6501368" cy="4821987"/>
          </a:xfrm>
        </p:grpSpPr>
        <p:pic>
          <p:nvPicPr>
            <p:cNvPr id="176" name="Google Shape;17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8981" y="2494750"/>
              <a:ext cx="6501368" cy="4821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26"/>
            <p:cNvSpPr/>
            <p:nvPr/>
          </p:nvSpPr>
          <p:spPr>
            <a:xfrm>
              <a:off x="4369650" y="4402050"/>
              <a:ext cx="852000" cy="3036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716250" y="3867444"/>
              <a:ext cx="714600" cy="221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Google Shape;179;p26"/>
            <p:cNvCxnSpPr>
              <a:stCxn id="177" idx="3"/>
            </p:cNvCxnSpPr>
            <p:nvPr/>
          </p:nvCxnSpPr>
          <p:spPr>
            <a:xfrm flipH="1" rot="10800000">
              <a:off x="5221650" y="3963750"/>
              <a:ext cx="412200" cy="5901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0" y="2694675"/>
            <a:ext cx="6580189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652000" y="7738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update the </a:t>
            </a:r>
            <a:r>
              <a:rPr b="1" lang="en-GB" sz="2400">
                <a:solidFill>
                  <a:srgbClr val="000000"/>
                </a:solidFill>
              </a:rPr>
              <a:t>LabelQuestion</a:t>
            </a:r>
            <a:r>
              <a:rPr lang="en-GB" sz="2400">
                <a:solidFill>
                  <a:srgbClr val="000000"/>
                </a:solidFill>
              </a:rPr>
              <a:t>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86" name="Google Shape;186;p27"/>
          <p:cNvSpPr/>
          <p:nvPr/>
        </p:nvSpPr>
        <p:spPr>
          <a:xfrm>
            <a:off x="5747143" y="3413141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6327018" y="3452141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Select</a:t>
            </a: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5747143" y="4032741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6327018" y="4071741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Set to 40</a:t>
            </a:r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4393025" y="3025175"/>
            <a:ext cx="948300" cy="30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5747143" y="6088875"/>
            <a:ext cx="1070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5130350" y="6915950"/>
            <a:ext cx="2304300" cy="10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Change text to: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Cats or Dogs?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3" name="Google Shape;193;p27"/>
          <p:cNvCxnSpPr>
            <a:stCxn id="192" idx="0"/>
            <a:endCxn id="191" idx="2"/>
          </p:cNvCxnSpPr>
          <p:nvPr/>
        </p:nvCxnSpPr>
        <p:spPr>
          <a:xfrm rot="10800000">
            <a:off x="6282500" y="6474950"/>
            <a:ext cx="0" cy="44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7"/>
          <p:cNvSpPr/>
          <p:nvPr/>
        </p:nvSpPr>
        <p:spPr>
          <a:xfrm>
            <a:off x="1431502" y="4521691"/>
            <a:ext cx="18825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688550" y="6915950"/>
            <a:ext cx="336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Your </a:t>
            </a: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LabelQuestion</a:t>
            </a: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should now look like this.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196" name="Google Shape;196;p27"/>
          <p:cNvCxnSpPr>
            <a:stCxn id="195" idx="0"/>
            <a:endCxn id="194" idx="2"/>
          </p:cNvCxnSpPr>
          <p:nvPr/>
        </p:nvCxnSpPr>
        <p:spPr>
          <a:xfrm rot="10800000">
            <a:off x="2372750" y="5004050"/>
            <a:ext cx="0" cy="19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idx="1" type="subTitle"/>
          </p:nvPr>
        </p:nvSpPr>
        <p:spPr>
          <a:xfrm>
            <a:off x="434700" y="8982950"/>
            <a:ext cx="6903000" cy="7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Under media, click on </a:t>
            </a:r>
            <a:r>
              <a:rPr b="1" lang="en-GB" sz="2000">
                <a:solidFill>
                  <a:srgbClr val="000000"/>
                </a:solidFill>
              </a:rPr>
              <a:t>Upload File…</a:t>
            </a:r>
            <a:r>
              <a:rPr lang="en-GB" sz="2000">
                <a:solidFill>
                  <a:srgbClr val="000000"/>
                </a:solidFill>
              </a:rPr>
              <a:t> then </a:t>
            </a:r>
            <a:r>
              <a:rPr b="1" lang="en-GB" sz="2000">
                <a:solidFill>
                  <a:srgbClr val="000000"/>
                </a:solidFill>
              </a:rPr>
              <a:t>Choose File</a:t>
            </a:r>
            <a:r>
              <a:rPr lang="en-GB" sz="2000">
                <a:solidFill>
                  <a:srgbClr val="000000"/>
                </a:solidFill>
              </a:rPr>
              <a:t>, find the images and sounds and upload them to your computer.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02" name="Google Shape;202;p28"/>
          <p:cNvSpPr txBox="1"/>
          <p:nvPr>
            <p:ph idx="1" type="subTitle"/>
          </p:nvPr>
        </p:nvSpPr>
        <p:spPr>
          <a:xfrm>
            <a:off x="434700" y="401175"/>
            <a:ext cx="69030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Upload the pictures and sounds for our app.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Download each of these files to your computer: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cat.jpg (our cat image)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cat.ogg (our cat sound)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dog.jpg (our dog image)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dog.ogg (our dog sound)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0" y="3120847"/>
            <a:ext cx="6695399" cy="567740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/>
          <p:nvPr/>
        </p:nvSpPr>
        <p:spPr>
          <a:xfrm>
            <a:off x="5869225" y="8514647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>
            <a:off x="1957350" y="5703072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" name="Google Shape;206;p28"/>
          <p:cNvCxnSpPr/>
          <p:nvPr/>
        </p:nvCxnSpPr>
        <p:spPr>
          <a:xfrm flipH="1" rot="10800000">
            <a:off x="4723625" y="8794025"/>
            <a:ext cx="1033200" cy="23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7" name="Google Shape;207;p28"/>
          <p:cNvCxnSpPr>
            <a:stCxn id="204" idx="1"/>
            <a:endCxn id="205" idx="2"/>
          </p:cNvCxnSpPr>
          <p:nvPr/>
        </p:nvCxnSpPr>
        <p:spPr>
          <a:xfrm rot="10800000">
            <a:off x="2492725" y="6012047"/>
            <a:ext cx="3376500" cy="26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8"/>
          <p:cNvSpPr/>
          <p:nvPr/>
        </p:nvSpPr>
        <p:spPr>
          <a:xfrm>
            <a:off x="5463325" y="7754839"/>
            <a:ext cx="1882500" cy="7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8"/>
          <p:cNvSpPr txBox="1"/>
          <p:nvPr/>
        </p:nvSpPr>
        <p:spPr>
          <a:xfrm>
            <a:off x="5539525" y="5922575"/>
            <a:ext cx="18825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Your uploaded files should appear below</a:t>
            </a:r>
            <a:endParaRPr sz="20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cxnSp>
        <p:nvCxnSpPr>
          <p:cNvPr id="210" name="Google Shape;210;p28"/>
          <p:cNvCxnSpPr/>
          <p:nvPr/>
        </p:nvCxnSpPr>
        <p:spPr>
          <a:xfrm>
            <a:off x="6397225" y="6894650"/>
            <a:ext cx="14700" cy="89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00" y="3692665"/>
            <a:ext cx="6455700" cy="500576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434700" y="687100"/>
            <a:ext cx="6743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Set the pictures for </a:t>
            </a: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ButtonCat</a:t>
            </a: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and </a:t>
            </a: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ButtonDog.</a:t>
            </a:r>
            <a:endParaRPr b="1"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434700" y="1476600"/>
            <a:ext cx="69030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Under the Properties for </a:t>
            </a:r>
            <a:r>
              <a:rPr b="1" lang="en-GB" sz="2400">
                <a:solidFill>
                  <a:srgbClr val="000000"/>
                </a:solidFill>
              </a:rPr>
              <a:t>ButtonCat</a:t>
            </a:r>
            <a:r>
              <a:rPr lang="en-GB" sz="2400">
                <a:solidFill>
                  <a:srgbClr val="000000"/>
                </a:solidFill>
              </a:rPr>
              <a:t> click </a:t>
            </a:r>
            <a:r>
              <a:rPr b="1" lang="en-GB" sz="2400">
                <a:solidFill>
                  <a:srgbClr val="000000"/>
                </a:solidFill>
              </a:rPr>
              <a:t>Image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choose cat.jpg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4250825" y="4415654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5730675" y="6982307"/>
            <a:ext cx="1070700" cy="11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9"/>
          <p:cNvCxnSpPr>
            <a:stCxn id="218" idx="2"/>
            <a:endCxn id="219" idx="0"/>
          </p:cNvCxnSpPr>
          <p:nvPr/>
        </p:nvCxnSpPr>
        <p:spPr>
          <a:xfrm>
            <a:off x="4786175" y="4724654"/>
            <a:ext cx="1479900" cy="22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6" y="2046225"/>
            <a:ext cx="6806870" cy="580317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look like this.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468275" y="8187075"/>
            <a:ext cx="6903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fix the cat so it fits the screen!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00" y="3186595"/>
            <a:ext cx="6327000" cy="538683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1" type="subTitle"/>
          </p:nvPr>
        </p:nvSpPr>
        <p:spPr>
          <a:xfrm>
            <a:off x="434700" y="402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Set the image's height and width.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4" name="Google Shape;234;p31"/>
          <p:cNvSpPr txBox="1"/>
          <p:nvPr>
            <p:ph idx="1" type="subTitle"/>
          </p:nvPr>
        </p:nvSpPr>
        <p:spPr>
          <a:xfrm>
            <a:off x="434700" y="124272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Under Properties, click on Height - set it to 150 pixels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Do the same for Width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Erase the words under Text</a:t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235" name="Google Shape;235;p31"/>
          <p:cNvCxnSpPr/>
          <p:nvPr/>
        </p:nvCxnSpPr>
        <p:spPr>
          <a:xfrm>
            <a:off x="2931250" y="2717375"/>
            <a:ext cx="3032400" cy="460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6" name="Google Shape;236;p31"/>
          <p:cNvCxnSpPr/>
          <p:nvPr/>
        </p:nvCxnSpPr>
        <p:spPr>
          <a:xfrm>
            <a:off x="4871225" y="2126950"/>
            <a:ext cx="1092300" cy="349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7" name="Google Shape;237;p31"/>
          <p:cNvSpPr/>
          <p:nvPr/>
        </p:nvSpPr>
        <p:spPr>
          <a:xfrm>
            <a:off x="1360200" y="5012128"/>
            <a:ext cx="1212900" cy="110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 txBox="1"/>
          <p:nvPr/>
        </p:nvSpPr>
        <p:spPr>
          <a:xfrm>
            <a:off x="450450" y="8845125"/>
            <a:ext cx="303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Your </a:t>
            </a:r>
            <a:r>
              <a:rPr b="1" lang="en-GB" sz="2400">
                <a:solidFill>
                  <a:schemeClr val="dk1"/>
                </a:solidFill>
              </a:rPr>
              <a:t>ButtonCat</a:t>
            </a:r>
            <a:r>
              <a:rPr lang="en-GB" sz="2400">
                <a:solidFill>
                  <a:schemeClr val="dk1"/>
                </a:solidFill>
              </a:rPr>
              <a:t> should now look like this.</a:t>
            </a:r>
            <a:endParaRPr sz="2400">
              <a:solidFill>
                <a:schemeClr val="dk1"/>
              </a:solidFill>
            </a:endParaRPr>
          </a:p>
        </p:txBody>
      </p:sp>
      <p:cxnSp>
        <p:nvCxnSpPr>
          <p:cNvPr id="239" name="Google Shape;239;p31"/>
          <p:cNvCxnSpPr>
            <a:endCxn id="237" idx="2"/>
          </p:cNvCxnSpPr>
          <p:nvPr/>
        </p:nvCxnSpPr>
        <p:spPr>
          <a:xfrm rot="10800000">
            <a:off x="1966650" y="6116128"/>
            <a:ext cx="0" cy="253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this link to access this presentation!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4100">
                <a:solidFill>
                  <a:schemeClr val="dk1"/>
                </a:solidFill>
                <a:highlight>
                  <a:srgbClr val="FFFFFF"/>
                </a:highlight>
              </a:rPr>
              <a:t>http://tinyurl.com/y3ybuygr</a:t>
            </a:r>
            <a:endParaRPr sz="4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00" y="2949900"/>
            <a:ext cx="6634401" cy="5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376600" y="4866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the steps for </a:t>
            </a:r>
            <a:r>
              <a:rPr b="1" lang="en-GB" sz="2400">
                <a:solidFill>
                  <a:srgbClr val="000000"/>
                </a:solidFill>
              </a:rPr>
              <a:t>ButtonDog.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376600" y="1390350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Select the dog.jpg Image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Set the Height and Width to 150 pixels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Erase the words under Text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47" name="Google Shape;247;p32"/>
          <p:cNvSpPr txBox="1"/>
          <p:nvPr>
            <p:ph idx="1" type="subTitle"/>
          </p:nvPr>
        </p:nvSpPr>
        <p:spPr>
          <a:xfrm>
            <a:off x="434700" y="87049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" y="3210313"/>
            <a:ext cx="6902998" cy="489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It’s time to code our app! Switch to the Blocks window (top right corner).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6842050" y="3162300"/>
            <a:ext cx="5847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33"/>
          <p:cNvCxnSpPr>
            <a:endCxn id="254" idx="0"/>
          </p:cNvCxnSpPr>
          <p:nvPr/>
        </p:nvCxnSpPr>
        <p:spPr>
          <a:xfrm>
            <a:off x="4122700" y="1871400"/>
            <a:ext cx="3011700" cy="129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96" y="5564606"/>
            <a:ext cx="6902999" cy="31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Programming the vote buttons.</a:t>
            </a:r>
            <a:endParaRPr b="1" sz="2400">
              <a:solidFill>
                <a:srgbClr val="000000"/>
              </a:solidFill>
            </a:endParaRPr>
          </a:p>
        </p:txBody>
      </p:sp>
      <p:cxnSp>
        <p:nvCxnSpPr>
          <p:cNvPr id="262" name="Google Shape;262;p34"/>
          <p:cNvCxnSpPr>
            <a:stCxn id="263" idx="3"/>
          </p:cNvCxnSpPr>
          <p:nvPr/>
        </p:nvCxnSpPr>
        <p:spPr>
          <a:xfrm>
            <a:off x="3074541" y="6010309"/>
            <a:ext cx="1583700" cy="201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34"/>
          <p:cNvSpPr/>
          <p:nvPr/>
        </p:nvSpPr>
        <p:spPr>
          <a:xfrm>
            <a:off x="1817241" y="5801509"/>
            <a:ext cx="1257300" cy="41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/>
          <p:nvPr/>
        </p:nvSpPr>
        <p:spPr>
          <a:xfrm>
            <a:off x="693325" y="7520845"/>
            <a:ext cx="783300" cy="2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4"/>
          <p:cNvCxnSpPr>
            <a:stCxn id="264" idx="3"/>
            <a:endCxn id="263" idx="1"/>
          </p:cNvCxnSpPr>
          <p:nvPr/>
        </p:nvCxnSpPr>
        <p:spPr>
          <a:xfrm flipH="1" rot="10800000">
            <a:off x="1476625" y="6010195"/>
            <a:ext cx="340500" cy="162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" name="Google Shape;266;p34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Click on </a:t>
            </a:r>
            <a:r>
              <a:rPr b="1" lang="en-GB" sz="2400">
                <a:solidFill>
                  <a:srgbClr val="000000"/>
                </a:solidFill>
              </a:rPr>
              <a:t>ButtonCat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Drag out </a:t>
            </a:r>
            <a:endParaRPr sz="2400">
              <a:solidFill>
                <a:srgbClr val="000000"/>
              </a:solidFill>
            </a:endParaRPr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triggers an action when someone presses </a:t>
            </a:r>
            <a:r>
              <a:rPr b="1" lang="en-GB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ButtonCat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3650" y="2590850"/>
            <a:ext cx="2088325" cy="68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subTitle"/>
          </p:nvPr>
        </p:nvSpPr>
        <p:spPr>
          <a:xfrm>
            <a:off x="434700" y="1893300"/>
            <a:ext cx="7012500" cy="22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Click on </a:t>
            </a:r>
            <a:r>
              <a:rPr b="1" lang="en-GB" sz="2400">
                <a:solidFill>
                  <a:srgbClr val="000000"/>
                </a:solidFill>
              </a:rPr>
              <a:t>PlayerCat.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Drag out			          </a:t>
            </a:r>
            <a:r>
              <a:rPr b="1" lang="en-GB" sz="2400">
                <a:solidFill>
                  <a:srgbClr val="000000"/>
                </a:solidFill>
              </a:rPr>
              <a:t>                 </a:t>
            </a:r>
            <a:r>
              <a:rPr lang="en-GB" sz="2400">
                <a:solidFill>
                  <a:srgbClr val="000000"/>
                </a:solidFill>
              </a:rPr>
              <a:t>and add it</a:t>
            </a:r>
            <a:r>
              <a:rPr b="1"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000000"/>
                </a:solidFill>
              </a:rPr>
              <a:t>to </a:t>
            </a:r>
            <a:endParaRPr sz="24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-GB" sz="2400">
                <a:solidFill>
                  <a:schemeClr val="dk1"/>
                </a:solidFill>
              </a:rPr>
              <a:t>this makes the player play the sound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73" name="Google Shape;27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50" y="4869873"/>
            <a:ext cx="6903002" cy="371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Making a sound play.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26" y="3151200"/>
            <a:ext cx="2036400" cy="67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1525" y="2534100"/>
            <a:ext cx="2873850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50" y="4869873"/>
            <a:ext cx="6903002" cy="371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5"/>
          <p:cNvSpPr/>
          <p:nvPr/>
        </p:nvSpPr>
        <p:spPr>
          <a:xfrm>
            <a:off x="674975" y="7413113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35"/>
          <p:cNvCxnSpPr>
            <a:stCxn id="278" idx="3"/>
            <a:endCxn id="280" idx="1"/>
          </p:cNvCxnSpPr>
          <p:nvPr/>
        </p:nvCxnSpPr>
        <p:spPr>
          <a:xfrm flipH="1" rot="10800000">
            <a:off x="1458275" y="7017713"/>
            <a:ext cx="482400" cy="5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0" name="Google Shape;280;p35"/>
          <p:cNvSpPr/>
          <p:nvPr/>
        </p:nvSpPr>
        <p:spPr>
          <a:xfrm>
            <a:off x="1940675" y="6825050"/>
            <a:ext cx="1111200" cy="3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35"/>
          <p:cNvCxnSpPr>
            <a:stCxn id="280" idx="3"/>
          </p:cNvCxnSpPr>
          <p:nvPr/>
        </p:nvCxnSpPr>
        <p:spPr>
          <a:xfrm>
            <a:off x="3051875" y="7017650"/>
            <a:ext cx="1757100" cy="1063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525" y="4910400"/>
            <a:ext cx="6658177" cy="32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6"/>
          <p:cNvSpPr txBox="1"/>
          <p:nvPr>
            <p:ph idx="1" type="subTitle"/>
          </p:nvPr>
        </p:nvSpPr>
        <p:spPr>
          <a:xfrm>
            <a:off x="434700" y="1893300"/>
            <a:ext cx="70125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Click on </a:t>
            </a:r>
            <a:r>
              <a:rPr b="1" lang="en-GB" sz="2400">
                <a:solidFill>
                  <a:srgbClr val="000000"/>
                </a:solidFill>
              </a:rPr>
              <a:t>LabelCatVotes</a:t>
            </a:r>
            <a:r>
              <a:rPr b="1" lang="en-GB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Drag out    		        </a:t>
            </a:r>
            <a:r>
              <a:rPr b="1" lang="en-GB" sz="2400">
                <a:solidFill>
                  <a:srgbClr val="000000"/>
                </a:solidFill>
              </a:rPr>
              <a:t>                   </a:t>
            </a:r>
            <a:r>
              <a:rPr lang="en-GB" sz="2400">
                <a:solidFill>
                  <a:srgbClr val="000000"/>
                </a:solidFill>
              </a:rPr>
              <a:t>	 </a:t>
            </a:r>
            <a:r>
              <a:rPr lang="en-GB" sz="2400">
                <a:solidFill>
                  <a:srgbClr val="000000"/>
                </a:solidFill>
              </a:rPr>
              <a:t> add it</a:t>
            </a:r>
            <a:r>
              <a:rPr b="1"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000000"/>
                </a:solidFill>
              </a:rPr>
              <a:t>to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88" name="Google Shape;288;p36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474" y="3295777"/>
            <a:ext cx="1970850" cy="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6"/>
          <p:cNvSpPr/>
          <p:nvPr/>
        </p:nvSpPr>
        <p:spPr>
          <a:xfrm>
            <a:off x="934241" y="7480259"/>
            <a:ext cx="813300" cy="322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36"/>
          <p:cNvCxnSpPr>
            <a:stCxn id="290" idx="3"/>
            <a:endCxn id="292" idx="1"/>
          </p:cNvCxnSpPr>
          <p:nvPr/>
        </p:nvCxnSpPr>
        <p:spPr>
          <a:xfrm>
            <a:off x="1747541" y="7641509"/>
            <a:ext cx="343800" cy="152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2" name="Google Shape;292;p36"/>
          <p:cNvSpPr/>
          <p:nvPr/>
        </p:nvSpPr>
        <p:spPr>
          <a:xfrm>
            <a:off x="2091354" y="7588334"/>
            <a:ext cx="1486200" cy="411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36"/>
          <p:cNvCxnSpPr>
            <a:stCxn id="292" idx="3"/>
          </p:cNvCxnSpPr>
          <p:nvPr/>
        </p:nvCxnSpPr>
        <p:spPr>
          <a:xfrm flipH="1" rot="10800000">
            <a:off x="3577554" y="6598334"/>
            <a:ext cx="1569000" cy="1195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4" name="Google Shape;29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534" y="2692326"/>
            <a:ext cx="3227136" cy="4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700" y="5481907"/>
            <a:ext cx="6769001" cy="321167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Click on </a:t>
            </a:r>
            <a:r>
              <a:rPr b="1" lang="en-GB" sz="2400">
                <a:solidFill>
                  <a:srgbClr val="000000"/>
                </a:solidFill>
              </a:rPr>
              <a:t>Math</a:t>
            </a:r>
            <a:r>
              <a:rPr b="1" lang="en-GB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Drag out		        </a:t>
            </a:r>
            <a:r>
              <a:rPr b="1" lang="en-GB" sz="2400">
                <a:solidFill>
                  <a:srgbClr val="000000"/>
                </a:solidFill>
              </a:rPr>
              <a:t>   </a:t>
            </a:r>
            <a:r>
              <a:rPr lang="en-GB" sz="2400">
                <a:solidFill>
                  <a:srgbClr val="000000"/>
                </a:solidFill>
              </a:rPr>
              <a:t>and</a:t>
            </a:r>
            <a:r>
              <a:rPr b="1" lang="en-GB" sz="2400">
                <a:solidFill>
                  <a:srgbClr val="000000"/>
                </a:solidFill>
              </a:rPr>
              <a:t>         </a:t>
            </a:r>
            <a:r>
              <a:rPr lang="en-GB" sz="2400">
                <a:solidFill>
                  <a:srgbClr val="000000"/>
                </a:solidFill>
              </a:rPr>
              <a:t>and add them</a:t>
            </a:r>
            <a:r>
              <a:rPr b="1"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000000"/>
                </a:solidFill>
              </a:rPr>
              <a:t>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Click on	    and change its value to 1 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01" name="Google Shape;301;p37"/>
          <p:cNvSpPr txBox="1"/>
          <p:nvPr>
            <p:ph idx="1" type="subTitle"/>
          </p:nvPr>
        </p:nvSpPr>
        <p:spPr>
          <a:xfrm>
            <a:off x="434700" y="11300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02" name="Google Shape;302;p37"/>
          <p:cNvSpPr/>
          <p:nvPr/>
        </p:nvSpPr>
        <p:spPr>
          <a:xfrm>
            <a:off x="611862" y="6080788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37"/>
          <p:cNvCxnSpPr>
            <a:stCxn id="302" idx="3"/>
            <a:endCxn id="304" idx="1"/>
          </p:cNvCxnSpPr>
          <p:nvPr/>
        </p:nvCxnSpPr>
        <p:spPr>
          <a:xfrm>
            <a:off x="1395162" y="6231988"/>
            <a:ext cx="303900" cy="15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04" name="Google Shape;304;p37"/>
          <p:cNvSpPr/>
          <p:nvPr/>
        </p:nvSpPr>
        <p:spPr>
          <a:xfrm>
            <a:off x="1698950" y="6232000"/>
            <a:ext cx="10482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37"/>
          <p:cNvCxnSpPr>
            <a:stCxn id="304" idx="3"/>
          </p:cNvCxnSpPr>
          <p:nvPr/>
        </p:nvCxnSpPr>
        <p:spPr>
          <a:xfrm>
            <a:off x="2747150" y="6383200"/>
            <a:ext cx="3378900" cy="56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6" name="Google Shape;3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3475" y="2669325"/>
            <a:ext cx="1394647" cy="4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7275" y="2711743"/>
            <a:ext cx="464400" cy="333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405" y="3802075"/>
            <a:ext cx="464400" cy="33378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/>
          <p:nvPr/>
        </p:nvSpPr>
        <p:spPr>
          <a:xfrm>
            <a:off x="1759076" y="5686475"/>
            <a:ext cx="464400" cy="28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37"/>
          <p:cNvCxnSpPr>
            <a:stCxn id="302" idx="3"/>
            <a:endCxn id="309" idx="1"/>
          </p:cNvCxnSpPr>
          <p:nvPr/>
        </p:nvCxnSpPr>
        <p:spPr>
          <a:xfrm flipH="1" rot="10800000">
            <a:off x="1395162" y="5829688"/>
            <a:ext cx="363900" cy="40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37"/>
          <p:cNvCxnSpPr>
            <a:stCxn id="309" idx="3"/>
          </p:cNvCxnSpPr>
          <p:nvPr/>
        </p:nvCxnSpPr>
        <p:spPr>
          <a:xfrm>
            <a:off x="2223476" y="5829575"/>
            <a:ext cx="4479600" cy="108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2" name="Google Shape;3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0276" y="3235696"/>
            <a:ext cx="3158789" cy="4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00" y="4164570"/>
            <a:ext cx="6768998" cy="288525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Click on </a:t>
            </a:r>
            <a:r>
              <a:rPr b="1" lang="en-GB" sz="2400">
                <a:solidFill>
                  <a:srgbClr val="000000"/>
                </a:solidFill>
              </a:rPr>
              <a:t>LabelCatVotes</a:t>
            </a:r>
            <a:r>
              <a:rPr b="1" lang="en-GB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-GB" sz="2400">
                <a:solidFill>
                  <a:srgbClr val="000000"/>
                </a:solidFill>
              </a:rPr>
              <a:t>Drag out		        	    	      and add it</a:t>
            </a:r>
            <a:r>
              <a:rPr b="1" lang="en-GB" sz="2400">
                <a:solidFill>
                  <a:srgbClr val="000000"/>
                </a:solidFill>
              </a:rPr>
              <a:t> </a:t>
            </a:r>
            <a:r>
              <a:rPr lang="en-GB" sz="2400">
                <a:solidFill>
                  <a:srgbClr val="000000"/>
                </a:solidFill>
              </a:rPr>
              <a:t>to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319" name="Google Shape;319;p38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20" name="Google Shape;320;p38"/>
          <p:cNvSpPr/>
          <p:nvPr/>
        </p:nvSpPr>
        <p:spPr>
          <a:xfrm>
            <a:off x="875412" y="6416938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38"/>
          <p:cNvCxnSpPr>
            <a:stCxn id="320" idx="3"/>
            <a:endCxn id="322" idx="1"/>
          </p:cNvCxnSpPr>
          <p:nvPr/>
        </p:nvCxnSpPr>
        <p:spPr>
          <a:xfrm flipH="1" rot="10800000">
            <a:off x="1658712" y="6546838"/>
            <a:ext cx="206400" cy="2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2" name="Google Shape;322;p38"/>
          <p:cNvSpPr/>
          <p:nvPr/>
        </p:nvSpPr>
        <p:spPr>
          <a:xfrm>
            <a:off x="1865075" y="6395768"/>
            <a:ext cx="11991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38"/>
          <p:cNvCxnSpPr>
            <a:stCxn id="322" idx="3"/>
          </p:cNvCxnSpPr>
          <p:nvPr/>
        </p:nvCxnSpPr>
        <p:spPr>
          <a:xfrm flipH="1" rot="10800000">
            <a:off x="3064175" y="5826368"/>
            <a:ext cx="2940600" cy="72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4" name="Google Shape;3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3800" y="3303971"/>
            <a:ext cx="1243465" cy="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 txBox="1"/>
          <p:nvPr>
            <p:ph idx="1" type="subTitle"/>
          </p:nvPr>
        </p:nvSpPr>
        <p:spPr>
          <a:xfrm>
            <a:off x="397500" y="8276150"/>
            <a:ext cx="6977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Now test it out and see if the cat meows and the votes change!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7574" y="2733227"/>
            <a:ext cx="2143087" cy="30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9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Complete the code for Dogs!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32" name="Google Shape;332;p39"/>
          <p:cNvSpPr txBox="1"/>
          <p:nvPr>
            <p:ph idx="1" type="subTitle"/>
          </p:nvPr>
        </p:nvSpPr>
        <p:spPr>
          <a:xfrm>
            <a:off x="452250" y="4153850"/>
            <a:ext cx="6977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When you're done test it out and collect votes from your friends!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33" name="Google Shape;333;p39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Do the same things you did for the  			    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for 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1975" y="1799725"/>
            <a:ext cx="1839397" cy="6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4150" y="2405100"/>
            <a:ext cx="1989050" cy="6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0"/>
          <p:cNvSpPr txBox="1"/>
          <p:nvPr/>
        </p:nvSpPr>
        <p:spPr>
          <a:xfrm>
            <a:off x="731000" y="555550"/>
            <a:ext cx="6301200" cy="8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Challenge Yourself!</a:t>
            </a:r>
            <a:endParaRPr b="1"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●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Try adding a “reset” button that changes all the votes back to zero. 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●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Try adding a new screen that keeps track of the names of people who voted.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○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Hint: You will have to also edit Screen 1 so that users can enter their names.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/>
        </p:nvSpPr>
        <p:spPr>
          <a:xfrm>
            <a:off x="731000" y="555550"/>
            <a:ext cx="6301200" cy="8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Further Exploration Questions</a:t>
            </a:r>
            <a:endParaRPr b="1"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●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What are some other ways we could increment </a:t>
            </a:r>
            <a:r>
              <a:rPr i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CatVote</a:t>
            </a: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and </a:t>
            </a:r>
            <a:r>
              <a:rPr i="1"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DogVote</a:t>
            </a: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?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●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Could we use one player instead of two players to play the sounds? What else in the code would have to change if we used two players? 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●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Is there anything to stop someone from voting 20 times? </a:t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roid Sans"/>
              <a:buChar char="●"/>
            </a:pPr>
            <a:r>
              <a:rPr lang="en-GB" sz="2400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rPr>
              <a:t>Change the app to be about something else other than voting on cats or dogs. What else could an app like this be used for? </a:t>
            </a:r>
            <a:endParaRPr sz="2400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App Inventor</a:t>
            </a:r>
            <a:endParaRPr b="1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u="sng">
                <a:solidFill>
                  <a:schemeClr val="accent5"/>
                </a:solidFill>
                <a:hlinkClick r:id="rId3"/>
              </a:rPr>
              <a:t>App Inventor</a:t>
            </a:r>
            <a:r>
              <a:rPr lang="en-GB" sz="2400">
                <a:solidFill>
                  <a:schemeClr val="dk1"/>
                </a:solidFill>
              </a:rPr>
              <a:t> lets you easily build apps using block-based programming!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Instead of writing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	</a:t>
            </a:r>
            <a:r>
              <a:rPr lang="en-GB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flag_green is clicked: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print “Hello World!”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We can drag logic blocks that perform the desired actions such as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575" y="6009875"/>
            <a:ext cx="27432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Goal: Building a Custom App</a:t>
            </a:r>
            <a:endParaRPr b="1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The presentation has an outline of how to make a simple voting app, but feel free to make whatever kind of app you wish!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App Inventor Intro: HelloWoofPurr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A voting app where users will vote between a cat versus a dog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Image result for pets"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29750"/>
            <a:ext cx="7772400" cy="372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63600" y="1647750"/>
            <a:ext cx="66741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chemeClr val="dk1"/>
                </a:solidFill>
              </a:rPr>
              <a:t>Start a new project in </a:t>
            </a:r>
            <a:r>
              <a:rPr lang="en-GB" sz="2400" u="sng">
                <a:solidFill>
                  <a:srgbClr val="0097A7"/>
                </a:solidFill>
                <a:hlinkClick r:id="rId3"/>
              </a:rPr>
              <a:t>App Inventor</a:t>
            </a:r>
            <a:r>
              <a:rPr lang="en-GB" sz="2400">
                <a:solidFill>
                  <a:schemeClr val="dk1"/>
                </a:solidFill>
              </a:rPr>
              <a:t> and name it </a:t>
            </a:r>
            <a:r>
              <a:rPr i="1" lang="en-GB" sz="2400">
                <a:solidFill>
                  <a:schemeClr val="dk1"/>
                </a:solidFill>
              </a:rPr>
              <a:t>HelloWoofPurr</a:t>
            </a:r>
            <a:r>
              <a:rPr lang="en-GB" sz="2400">
                <a:solidFill>
                  <a:schemeClr val="dk1"/>
                </a:solidFill>
              </a:rPr>
              <a:t>. 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88" name="Google Shape;88;p18"/>
          <p:cNvSpPr txBox="1"/>
          <p:nvPr>
            <p:ph idx="4294967295"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roid Sans"/>
                <a:ea typeface="Droid Sans"/>
                <a:cs typeface="Droid Sans"/>
                <a:sym typeface="Droid Sans"/>
              </a:rPr>
              <a:t>Creating a Project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549150" y="1713625"/>
            <a:ext cx="66741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Click on Screen one and set: 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1" lang="en-GB" sz="2400">
                <a:solidFill>
                  <a:schemeClr val="dk1"/>
                </a:solidFill>
              </a:rPr>
              <a:t>AlignHorizontal</a:t>
            </a:r>
            <a:r>
              <a:rPr lang="en-GB" sz="2400">
                <a:solidFill>
                  <a:schemeClr val="dk1"/>
                </a:solidFill>
              </a:rPr>
              <a:t> to </a:t>
            </a:r>
            <a:r>
              <a:rPr b="1" lang="en-GB" sz="2400">
                <a:solidFill>
                  <a:schemeClr val="dk1"/>
                </a:solidFill>
              </a:rPr>
              <a:t>Center: 3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i="1" lang="en-GB" sz="2400">
                <a:solidFill>
                  <a:schemeClr val="dk1"/>
                </a:solidFill>
              </a:rPr>
              <a:t>AlignVertical </a:t>
            </a:r>
            <a:r>
              <a:rPr lang="en-GB" sz="2400">
                <a:solidFill>
                  <a:schemeClr val="dk1"/>
                </a:solidFill>
              </a:rPr>
              <a:t>to </a:t>
            </a:r>
            <a:r>
              <a:rPr b="1" lang="en-GB" sz="2400">
                <a:solidFill>
                  <a:schemeClr val="dk1"/>
                </a:solidFill>
              </a:rPr>
              <a:t>Center: 2</a:t>
            </a:r>
            <a:endParaRPr b="1" sz="2400">
              <a:solidFill>
                <a:srgbClr val="000000"/>
              </a:solidFill>
            </a:endParaRPr>
          </a:p>
        </p:txBody>
      </p:sp>
      <p:grpSp>
        <p:nvGrpSpPr>
          <p:cNvPr id="94" name="Google Shape;94;p19"/>
          <p:cNvGrpSpPr/>
          <p:nvPr/>
        </p:nvGrpSpPr>
        <p:grpSpPr>
          <a:xfrm>
            <a:off x="376002" y="3978485"/>
            <a:ext cx="7020396" cy="4662542"/>
            <a:chOff x="594875" y="4630900"/>
            <a:chExt cx="6582649" cy="4002525"/>
          </a:xfrm>
        </p:grpSpPr>
        <p:pic>
          <p:nvPicPr>
            <p:cNvPr id="95" name="Google Shape;9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875" y="4630900"/>
              <a:ext cx="6582649" cy="4002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9"/>
            <p:cNvSpPr/>
            <p:nvPr/>
          </p:nvSpPr>
          <p:spPr>
            <a:xfrm>
              <a:off x="4443500" y="4910850"/>
              <a:ext cx="797100" cy="2367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9"/>
            <p:cNvSpPr/>
            <p:nvPr/>
          </p:nvSpPr>
          <p:spPr>
            <a:xfrm>
              <a:off x="5723475" y="5557200"/>
              <a:ext cx="797100" cy="6798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8" name="Google Shape;98;p19"/>
            <p:cNvCxnSpPr>
              <a:stCxn id="96" idx="3"/>
            </p:cNvCxnSpPr>
            <p:nvPr/>
          </p:nvCxnSpPr>
          <p:spPr>
            <a:xfrm>
              <a:off x="5240600" y="5029200"/>
              <a:ext cx="609000" cy="528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dash"/>
              <a:round/>
              <a:headEnd len="med" w="med" type="none"/>
              <a:tailEnd len="med" w="med" type="triangle"/>
            </a:ln>
          </p:spPr>
        </p:cxnSp>
      </p:grpSp>
      <p:sp>
        <p:nvSpPr>
          <p:cNvPr id="99" name="Google Shape;99;p19"/>
          <p:cNvSpPr txBox="1"/>
          <p:nvPr>
            <p:ph idx="4294967295"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roid Sans"/>
                <a:ea typeface="Droid Sans"/>
                <a:cs typeface="Droid Sans"/>
                <a:sym typeface="Droid Sans"/>
              </a:rPr>
              <a:t>Centering Content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264950" y="2084425"/>
            <a:ext cx="6674100" cy="19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Drag</a:t>
            </a:r>
            <a:r>
              <a:rPr lang="en-GB" sz="2400">
                <a:solidFill>
                  <a:schemeClr val="dk1"/>
                </a:solidFill>
              </a:rPr>
              <a:t> a label to the screen and rename it </a:t>
            </a:r>
            <a:r>
              <a:rPr b="1" lang="en-GB" sz="2400">
                <a:solidFill>
                  <a:schemeClr val="dk1"/>
                </a:solidFill>
              </a:rPr>
              <a:t>Label</a:t>
            </a:r>
            <a:r>
              <a:rPr b="1" lang="en-GB" sz="2400">
                <a:solidFill>
                  <a:schemeClr val="dk1"/>
                </a:solidFill>
              </a:rPr>
              <a:t>Question</a:t>
            </a:r>
            <a:endParaRPr b="1"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You can replace the text using the rightmost </a:t>
            </a:r>
            <a:r>
              <a:rPr i="1" lang="en-GB" sz="2400">
                <a:solidFill>
                  <a:schemeClr val="dk1"/>
                </a:solidFill>
              </a:rPr>
              <a:t>Properties </a:t>
            </a:r>
            <a:r>
              <a:rPr lang="en-GB" sz="2400">
                <a:solidFill>
                  <a:schemeClr val="dk1"/>
                </a:solidFill>
              </a:rPr>
              <a:t>column and editing what is under “</a:t>
            </a:r>
            <a:r>
              <a:rPr i="1" lang="en-GB" sz="2400">
                <a:solidFill>
                  <a:schemeClr val="dk1"/>
                </a:solidFill>
              </a:rPr>
              <a:t>Text</a:t>
            </a:r>
            <a:r>
              <a:rPr lang="en-GB" sz="2400">
                <a:solidFill>
                  <a:schemeClr val="dk1"/>
                </a:solidFill>
              </a:rPr>
              <a:t>”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51" y="4584475"/>
            <a:ext cx="6874976" cy="47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448794" y="6184668"/>
            <a:ext cx="1646700" cy="27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3502866" y="7126616"/>
            <a:ext cx="850500" cy="27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6105099" y="8658401"/>
            <a:ext cx="850500" cy="274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20"/>
          <p:cNvCxnSpPr>
            <a:stCxn id="106" idx="3"/>
            <a:endCxn id="107" idx="1"/>
          </p:cNvCxnSpPr>
          <p:nvPr/>
        </p:nvCxnSpPr>
        <p:spPr>
          <a:xfrm>
            <a:off x="2095494" y="6321918"/>
            <a:ext cx="1407300" cy="94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20"/>
          <p:cNvCxnSpPr>
            <a:stCxn id="108" idx="0"/>
          </p:cNvCxnSpPr>
          <p:nvPr/>
        </p:nvCxnSpPr>
        <p:spPr>
          <a:xfrm rot="10800000">
            <a:off x="6530349" y="5332001"/>
            <a:ext cx="0" cy="3326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1" name="Google Shape;111;p20"/>
          <p:cNvSpPr txBox="1"/>
          <p:nvPr>
            <p:ph idx="4294967295"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Droid Sans"/>
                <a:ea typeface="Droid Sans"/>
                <a:cs typeface="Droid Sans"/>
                <a:sym typeface="Droid Sans"/>
              </a:rPr>
              <a:t>Adding Text Boxes</a:t>
            </a:r>
            <a:endParaRPr b="1"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376" y="1979325"/>
            <a:ext cx="6542248" cy="548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16325" y="873525"/>
            <a:ext cx="690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Drag in two </a:t>
            </a:r>
            <a:r>
              <a:rPr i="1" lang="en-GB" sz="2400">
                <a:solidFill>
                  <a:schemeClr val="dk1"/>
                </a:solidFill>
              </a:rPr>
              <a:t>HorizontalArrangements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8" name="Google Shape;118;p21"/>
          <p:cNvSpPr/>
          <p:nvPr/>
        </p:nvSpPr>
        <p:spPr>
          <a:xfrm>
            <a:off x="537775" y="2895568"/>
            <a:ext cx="2296500" cy="359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4501445" y="4137732"/>
            <a:ext cx="1083300" cy="106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21"/>
          <p:cNvCxnSpPr>
            <a:stCxn id="118" idx="3"/>
            <a:endCxn id="119" idx="1"/>
          </p:cNvCxnSpPr>
          <p:nvPr/>
        </p:nvCxnSpPr>
        <p:spPr>
          <a:xfrm>
            <a:off x="2834275" y="3075418"/>
            <a:ext cx="1667100" cy="159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1"/>
          <p:cNvSpPr/>
          <p:nvPr/>
        </p:nvSpPr>
        <p:spPr>
          <a:xfrm>
            <a:off x="4501445" y="5166449"/>
            <a:ext cx="1083300" cy="999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21"/>
          <p:cNvCxnSpPr>
            <a:stCxn id="118" idx="3"/>
            <a:endCxn id="121" idx="1"/>
          </p:cNvCxnSpPr>
          <p:nvPr/>
        </p:nvCxnSpPr>
        <p:spPr>
          <a:xfrm>
            <a:off x="2834275" y="3075418"/>
            <a:ext cx="1667100" cy="2590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